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ppt/webextensions/webextension2.xml" ContentType="application/vnd.ms-office.webextension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8" r:id="rId5"/>
    <p:sldId id="269" r:id="rId6"/>
    <p:sldId id="259" r:id="rId7"/>
    <p:sldId id="262" r:id="rId8"/>
    <p:sldId id="260" r:id="rId9"/>
    <p:sldId id="264" r:id="rId10"/>
    <p:sldId id="256" r:id="rId11"/>
    <p:sldId id="257" r:id="rId12"/>
    <p:sldId id="266" r:id="rId13"/>
    <p:sldId id="268" r:id="rId14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6B3987-95B2-4E42-9388-AA4F7B5B6EA7}" v="2" dt="2022-08-25T19:58:41.1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1"/>
    <p:restoredTop sz="94647"/>
  </p:normalViewPr>
  <p:slideViewPr>
    <p:cSldViewPr snapToGrid="0" snapToObjects="1">
      <p:cViewPr varScale="1">
        <p:scale>
          <a:sx n="114" d="100"/>
          <a:sy n="114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106F-A246-2E48-9544-E8146AB80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29C53-2CA9-764A-93AB-ECAD546B0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C782C-8745-7347-B6AC-4D877228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CFD0D-118D-4441-A91C-1B836A28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B8388-0632-6942-96AC-2D61940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4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9CC8-54DA-0A42-9DA3-C9E7FB11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DD596-2259-614F-A986-3F25CF600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5B1C8-F927-B147-8326-E3862924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B53A9-157A-9941-B952-607DAB5F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F697C-66DE-734A-9CA9-579BCEA1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8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FAABD5-DA08-A547-B641-D0E088917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8267B-68DB-BD49-A9B4-434AE7BB2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2D5EC-A445-FF43-82E6-1E7554A5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6C67B-5186-6A4F-8CC0-6CBFEB11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F1686-2B7E-F34D-B970-CC7FA2D3B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6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EA2F-4473-0948-AB43-EBE33511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8B151-747D-604F-903D-9A920F317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47E0C-8A67-AE45-9E33-B90E65F82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C27D1-B1FA-884E-BB86-6AA912AD2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0875C-8A74-6B43-8AF6-63659F8E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27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3F97-6513-314A-BEB3-8AC3A43C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C1008-6364-A640-BA0B-D8775884B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AB27E-7D19-9148-AFBE-D10DF7C1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7AB2F-DBDD-3343-AB56-539EF251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2543B-D933-004D-99FF-224DE8B9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93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5657-C487-1D4B-9C65-4DD0F323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2E6E-20E6-9043-A03F-A481416CA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B42E3-D2BE-6F4D-92FC-1494FD65C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5245B-18BD-FF4F-92B6-242006FB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81255-874F-754B-A47E-861DA0CD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19D76-7CF9-AC46-8DF1-89FFCD7B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21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3E17C-5F89-8D43-BA72-7627FFCB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69009-5908-0446-A2D3-27CA7612D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4F87B-6AD1-4F41-B65A-1712AF5CC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BD845-9E91-C744-AC94-1F3B0763A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476AE-7625-BD41-9CA9-51364370D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53358-AC69-5B4B-A141-FBCF7AC8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FCEA71-D074-9149-9053-65C6E547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57ED6-3E53-184B-96E1-A81C0B36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7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7104-1EED-AC46-9BFE-74C4C897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A8C08-9E8C-6741-A2F0-5FAB6AE5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7E1B8-2D7B-4548-B1EC-8C766C92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0B748-F1C5-8749-8C42-DAC929DF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46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E7249-F53D-4B4D-A448-22699C3D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82F3B-F381-C642-956B-8B897A4E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9A17-3A94-2D4B-863A-D140FD43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42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8CEF-1C51-8C45-A4DD-823EF2ED1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74CA-1122-FA4B-B960-C80ADBD8C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A1D2F-31D9-944B-9E05-A6DF632D8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8C1F2-E75A-7847-BE97-4BAFD26A3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89FF9-DBBA-CD42-95A8-C1446B01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18F56-7D9A-9D48-8FD1-C96B13CC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40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87D9-2240-8D42-BF6D-3237D5EF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3825A-5AFC-8A42-93C4-F00E40A0F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956E5-5DA8-AB49-9E03-65283DF2A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163D5-4687-C243-A8A2-0650A788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00BF0-29B6-B343-A484-59353A8A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8E5C9-1065-5147-B725-91FB9915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17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B6787-B51F-DB42-9E52-63E10EB8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9472-27F5-2144-BCEC-3E0A96761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52788-8A6E-D24F-82D2-F38C9E41A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2730A-859E-B540-ADF3-E97069AD1FDB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DDB45-653D-0C49-B78E-967549C7B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DC715-0B9A-0348-A62C-3F8BCE535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4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powerbi.com/groups/74de828e-be7a-400f-b4e3-327e6bbcc66c/dashboards/49ebb70a-63a7-417e-a8f7-ae60ddb12b4f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2FE5F5-BC30-8405-D327-9276F48E6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 dirty="0"/>
              <a:t>A Convenient Method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FD856-B74E-4DB6-30E8-063A15FF6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4232281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1800" dirty="0"/>
              <a:t>Using Movement Data Sets – by Kevin Price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0782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35D3C1D-A6AE-4FCA-BB76-A4748CE5D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591B54-E8F3-BA11-3D27-88AA7BD50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210" y="1365472"/>
            <a:ext cx="10978470" cy="3564636"/>
          </a:xfrm>
        </p:spPr>
        <p:txBody>
          <a:bodyPr anchor="ctr">
            <a:normAutofit/>
          </a:bodyPr>
          <a:lstStyle/>
          <a:p>
            <a:pPr algn="l"/>
            <a:r>
              <a:rPr lang="en-US" sz="8800"/>
              <a:t>Questions and Answers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1EBD561-97EC-0641-857B-C01073BC4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45" y="5859463"/>
            <a:ext cx="10927080" cy="487235"/>
          </a:xfrm>
        </p:spPr>
        <p:txBody>
          <a:bodyPr anchor="ctr">
            <a:normAutofit/>
          </a:bodyPr>
          <a:lstStyle/>
          <a:p>
            <a:pPr algn="r"/>
            <a:r>
              <a:rPr lang="en-US" sz="2000"/>
              <a:t>(Q&amp;A)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063A42EF-20CC-4BCC-9D0B-222CF3AAE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945" y="5831269"/>
            <a:ext cx="109270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46066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BF9FD-D5BC-42FF-1D92-117FA5FD7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Outline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B002-290F-4FBC-879B-C33E126BD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About the Speaker</a:t>
            </a:r>
          </a:p>
          <a:p>
            <a:pPr algn="ctr"/>
            <a:r>
              <a:rPr lang="en-US" dirty="0"/>
              <a:t>Workflow</a:t>
            </a:r>
          </a:p>
          <a:p>
            <a:pPr algn="ctr"/>
            <a:r>
              <a:rPr lang="en-US" dirty="0"/>
              <a:t>Questions to Address</a:t>
            </a:r>
          </a:p>
          <a:p>
            <a:pPr algn="ctr"/>
            <a:r>
              <a:rPr lang="en-US" dirty="0"/>
              <a:t>Hypothesis</a:t>
            </a:r>
          </a:p>
          <a:p>
            <a:pPr algn="ctr"/>
            <a:r>
              <a:rPr lang="en-US" dirty="0"/>
              <a:t>Ships by Port Report</a:t>
            </a:r>
          </a:p>
          <a:p>
            <a:pPr algn="ctr"/>
            <a:r>
              <a:rPr lang="en-US" dirty="0"/>
              <a:t>Ports by Country Report</a:t>
            </a:r>
          </a:p>
          <a:p>
            <a:pPr algn="ctr"/>
            <a:r>
              <a:rPr lang="en-US" dirty="0"/>
              <a:t>Summary/Conclusion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48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F766FD-8596-755A-7455-E29FB0B8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0" y="1025697"/>
            <a:ext cx="3464433" cy="772668"/>
          </a:xfrm>
        </p:spPr>
        <p:txBody>
          <a:bodyPr>
            <a:normAutofit/>
          </a:bodyPr>
          <a:lstStyle/>
          <a:p>
            <a:r>
              <a:rPr lang="en-US" sz="2800" dirty="0"/>
              <a:t>About the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Content Placeholder 5" descr="Envelope outline">
            <a:extLst>
              <a:ext uri="{FF2B5EF4-FFF2-40B4-BE49-F238E27FC236}">
                <a16:creationId xmlns:a16="http://schemas.microsoft.com/office/drawing/2014/main" id="{C8248875-5950-BB34-88D6-0351C00D3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802" y="5559160"/>
            <a:ext cx="351574" cy="35157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300D03-5AED-B382-4497-7D42798EB60F}"/>
              </a:ext>
            </a:extLst>
          </p:cNvPr>
          <p:cNvSpPr txBox="1"/>
          <p:nvPr/>
        </p:nvSpPr>
        <p:spPr>
          <a:xfrm>
            <a:off x="469391" y="4691626"/>
            <a:ext cx="34644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Kevin Price</a:t>
            </a:r>
          </a:p>
          <a:p>
            <a:endParaRPr lang="en-US" dirty="0"/>
          </a:p>
        </p:txBody>
      </p:sp>
      <p:pic>
        <p:nvPicPr>
          <p:cNvPr id="9" name="Graphic 8" descr="Speaker phone outline">
            <a:extLst>
              <a:ext uri="{FF2B5EF4-FFF2-40B4-BE49-F238E27FC236}">
                <a16:creationId xmlns:a16="http://schemas.microsoft.com/office/drawing/2014/main" id="{403F516C-0D1A-1C7F-9B9C-DD9C4EB37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392" y="5850871"/>
            <a:ext cx="351574" cy="351574"/>
          </a:xfrm>
          <a:prstGeom prst="rect">
            <a:avLst/>
          </a:prstGeom>
        </p:spPr>
      </p:pic>
      <p:pic>
        <p:nvPicPr>
          <p:cNvPr id="13" name="Graphic 12" descr="Work from home Wi-Fi outline">
            <a:extLst>
              <a:ext uri="{FF2B5EF4-FFF2-40B4-BE49-F238E27FC236}">
                <a16:creationId xmlns:a16="http://schemas.microsoft.com/office/drawing/2014/main" id="{B52441DA-5DEC-15DF-9D9B-56BC7693B2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9392" y="5242231"/>
            <a:ext cx="351574" cy="3515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A11317-0A4A-6C0C-9E08-134761226E0A}"/>
              </a:ext>
            </a:extLst>
          </p:cNvPr>
          <p:cNvSpPr txBox="1"/>
          <p:nvPr/>
        </p:nvSpPr>
        <p:spPr>
          <a:xfrm>
            <a:off x="828376" y="5267449"/>
            <a:ext cx="2091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Dallas, Texas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2026DE-45FE-3F10-8828-C56F9FAD5338}"/>
              </a:ext>
            </a:extLst>
          </p:cNvPr>
          <p:cNvSpPr txBox="1"/>
          <p:nvPr/>
        </p:nvSpPr>
        <p:spPr>
          <a:xfrm>
            <a:off x="820966" y="5565397"/>
            <a:ext cx="2824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Kevin.Lee.Price@icloud.com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5FDBDE-7C0A-67EA-B087-A8DFAB961763}"/>
              </a:ext>
            </a:extLst>
          </p:cNvPr>
          <p:cNvSpPr txBox="1"/>
          <p:nvPr/>
        </p:nvSpPr>
        <p:spPr>
          <a:xfrm>
            <a:off x="828375" y="5850871"/>
            <a:ext cx="2091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(850) 572-1371</a:t>
            </a:r>
          </a:p>
        </p:txBody>
      </p:sp>
      <p:pic>
        <p:nvPicPr>
          <p:cNvPr id="20" name="Picture 19" descr="A person wearing a tie&#10;&#10;Description automatically generated with low confidence">
            <a:extLst>
              <a:ext uri="{FF2B5EF4-FFF2-40B4-BE49-F238E27FC236}">
                <a16:creationId xmlns:a16="http://schemas.microsoft.com/office/drawing/2014/main" id="{1A6DFD51-ED8D-3843-1E12-9D899B3359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327" y="1900698"/>
            <a:ext cx="2406618" cy="24066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ECAC933-A659-8AFC-3E7E-BCA13D57FE19}"/>
              </a:ext>
            </a:extLst>
          </p:cNvPr>
          <p:cNvSpPr txBox="1"/>
          <p:nvPr/>
        </p:nvSpPr>
        <p:spPr>
          <a:xfrm>
            <a:off x="8425543" y="765109"/>
            <a:ext cx="2985796" cy="1287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DAE855-7C21-858C-E002-FB4712ED3474}"/>
              </a:ext>
            </a:extLst>
          </p:cNvPr>
          <p:cNvSpPr txBox="1"/>
          <p:nvPr/>
        </p:nvSpPr>
        <p:spPr>
          <a:xfrm>
            <a:off x="5439747" y="1900698"/>
            <a:ext cx="2985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Professional skills: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Finance and Banking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91BFDF-C152-B95D-F02A-EB7608329C1F}"/>
              </a:ext>
            </a:extLst>
          </p:cNvPr>
          <p:cNvSpPr txBox="1"/>
          <p:nvPr/>
        </p:nvSpPr>
        <p:spPr>
          <a:xfrm>
            <a:off x="8220269" y="1900697"/>
            <a:ext cx="2985796" cy="1287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5DBA8E-68F1-7340-CEA4-71EC3919E72C}"/>
              </a:ext>
            </a:extLst>
          </p:cNvPr>
          <p:cNvSpPr txBox="1"/>
          <p:nvPr/>
        </p:nvSpPr>
        <p:spPr>
          <a:xfrm>
            <a:off x="5439746" y="933332"/>
            <a:ext cx="5047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Education: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Bachelor of Arts from the University of Alabama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BF0CB5-67F8-8E0C-642F-2C536F0E8ACF}"/>
              </a:ext>
            </a:extLst>
          </p:cNvPr>
          <p:cNvSpPr txBox="1"/>
          <p:nvPr/>
        </p:nvSpPr>
        <p:spPr>
          <a:xfrm>
            <a:off x="5519649" y="2817843"/>
            <a:ext cx="36327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Hobbies: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Fantasy Football and Baseball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/>
              <a:t>Podcasting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walks with my wife and dog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Movie nights with our cat</a:t>
            </a:r>
          </a:p>
        </p:txBody>
      </p:sp>
      <p:pic>
        <p:nvPicPr>
          <p:cNvPr id="5" name="Picture 4" descr="A dog lying on the ground&#10;&#10;Description automatically generated with medium confidence">
            <a:extLst>
              <a:ext uri="{FF2B5EF4-FFF2-40B4-BE49-F238E27FC236}">
                <a16:creationId xmlns:a16="http://schemas.microsoft.com/office/drawing/2014/main" id="{9968B361-5633-3515-9523-C436CBF8DB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0269" y="4490357"/>
            <a:ext cx="1318051" cy="17574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 descr="A cat licking its paw&#10;&#10;Description automatically generated with low confidence">
            <a:extLst>
              <a:ext uri="{FF2B5EF4-FFF2-40B4-BE49-F238E27FC236}">
                <a16:creationId xmlns:a16="http://schemas.microsoft.com/office/drawing/2014/main" id="{19839643-F65D-7725-A097-C20D7918C1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9668339" y="3072680"/>
            <a:ext cx="1757401" cy="13180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85784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35D3C1D-A6AE-4FCA-BB76-A4748CE5D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591B54-E8F3-BA11-3D27-88AA7BD50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261" y="308614"/>
            <a:ext cx="10781671" cy="1110795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Workflow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1EBD561-97EC-0641-857B-C01073BC4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45" y="5859463"/>
            <a:ext cx="10927080" cy="487235"/>
          </a:xfrm>
        </p:spPr>
        <p:txBody>
          <a:bodyPr anchor="ctr">
            <a:normAutofit/>
          </a:bodyPr>
          <a:lstStyle/>
          <a:p>
            <a:pPr algn="r"/>
            <a:r>
              <a:rPr lang="en-US" sz="2000"/>
              <a:t>(Q&amp;A)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063A42EF-20CC-4BCC-9D0B-222CF3AAE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945" y="5831269"/>
            <a:ext cx="109270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3D2D0-B0A6-1234-A0D0-8B0A9CC8C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45" y="1626767"/>
            <a:ext cx="10556829" cy="1802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EAF956-D49D-3EF7-2A7C-A8C06459D486}"/>
              </a:ext>
            </a:extLst>
          </p:cNvPr>
          <p:cNvSpPr txBox="1"/>
          <p:nvPr/>
        </p:nvSpPr>
        <p:spPr>
          <a:xfrm>
            <a:off x="650945" y="3674378"/>
            <a:ext cx="105568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 Steps Taken: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SQL Server data imported and transitioned/prepared from flat file into Power Query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Dataset imported from SQL server into Dataflow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Dataset derived from Dataflow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Dataflow moved to Report – Visualizations created in </a:t>
            </a:r>
            <a:r>
              <a:rPr lang="en-US" dirty="0" err="1"/>
              <a:t>PowerBI</a:t>
            </a:r>
            <a:r>
              <a:rPr lang="en-US" dirty="0"/>
              <a:t> Desktop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Dashboard created to represent Visualizations created in </a:t>
            </a:r>
            <a:r>
              <a:rPr lang="en-US" dirty="0" err="1"/>
              <a:t>PowerBI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985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71745-12E4-BE52-A42F-D84BBF5A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6" y="1165860"/>
            <a:ext cx="4804947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 to Address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B2385D-969A-8BA3-A787-9FC70FC11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34149" y="932688"/>
            <a:ext cx="5916603" cy="49926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000" dirty="0"/>
              <a:t>Does the number of ports available within a country reduce traffic and allow for a higher volume of ships to carry out transits?</a:t>
            </a:r>
          </a:p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000" dirty="0"/>
              <a:t>Is there a correlation to the number of ships and a number of ports in a country?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Ocean Freighter">
                <a:extLst>
                  <a:ext uri="{FF2B5EF4-FFF2-40B4-BE49-F238E27FC236}">
                    <a16:creationId xmlns:a16="http://schemas.microsoft.com/office/drawing/2014/main" id="{0FEE93E6-B9C6-66C8-755C-FCBDA7A03A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1546013"/>
                  </p:ext>
                </p:extLst>
              </p:nvPr>
            </p:nvGraphicFramePr>
            <p:xfrm>
              <a:off x="6238905" y="3718211"/>
              <a:ext cx="4307090" cy="25386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07090" cy="2538617"/>
                    </a:xfrm>
                    <a:prstGeom prst="rect">
                      <a:avLst/>
                    </a:prstGeom>
                  </am3d:spPr>
                  <am3d:camera>
                    <am3d:pos x="0" y="0" z="539717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49" d="1000000"/>
                    <am3d:preTrans dx="0" dy="-7294635" dz="526086"/>
                    <am3d:scale>
                      <am3d:sx n="1000000" d="1000000"/>
                      <am3d:sy n="1000000" d="1000000"/>
                      <am3d:sz n="1000000" d="1000000"/>
                    </am3d:scale>
                    <am3d:rot ax="686523" ay="3173144" az="55010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959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Ocean Freighter">
                <a:extLst>
                  <a:ext uri="{FF2B5EF4-FFF2-40B4-BE49-F238E27FC236}">
                    <a16:creationId xmlns:a16="http://schemas.microsoft.com/office/drawing/2014/main" id="{0FEE93E6-B9C6-66C8-755C-FCBDA7A03A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38905" y="3718211"/>
                <a:ext cx="4307090" cy="25386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6316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71745-12E4-BE52-A42F-D84BBF5A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6" y="1165860"/>
            <a:ext cx="4804947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Hypothesis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B2385D-969A-8BA3-A787-9FC70FC11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34149" y="932688"/>
            <a:ext cx="6557826" cy="49926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1400" dirty="0"/>
              <a:t>Data to Compare: </a:t>
            </a:r>
          </a:p>
          <a:p>
            <a:pPr lvl="1" indent="-228600" algn="just">
              <a:buFont typeface="Arial" panose="020B0604020202020204" pitchFamily="34" charset="0"/>
              <a:buChar char="•"/>
            </a:pPr>
            <a:r>
              <a:rPr lang="en-US" dirty="0"/>
              <a:t>Data for countries without a strong presence/congestion of ports</a:t>
            </a:r>
          </a:p>
          <a:p>
            <a:pPr lvl="1" indent="-228600" algn="just">
              <a:buFont typeface="Arial" panose="020B0604020202020204" pitchFamily="34" charset="0"/>
              <a:buChar char="•"/>
            </a:pPr>
            <a:r>
              <a:rPr lang="en-US" dirty="0"/>
              <a:t>Data for countries that have a strong infrastructure of ports</a:t>
            </a:r>
          </a:p>
          <a:p>
            <a:pPr lvl="1" indent="-228600" algn="just">
              <a:buFont typeface="Arial" panose="020B0604020202020204" pitchFamily="34" charset="0"/>
              <a:buChar char="•"/>
            </a:pPr>
            <a:r>
              <a:rPr lang="en-US" dirty="0"/>
              <a:t>A count of the number of ships in transit to port</a:t>
            </a:r>
          </a:p>
          <a:p>
            <a:pPr marL="228600" lvl="1" algn="just"/>
            <a:endParaRPr lang="en-US" sz="1800" dirty="0"/>
          </a:p>
          <a:p>
            <a:pPr marL="571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Hypothesis: There is no direct correlation between the number of ports in a country and the number of ships.</a:t>
            </a:r>
          </a:p>
          <a:p>
            <a:pPr marL="571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71550" lvl="2" indent="-285750" algn="just">
              <a:buFont typeface="Arial" panose="020B0604020202020204" pitchFamily="34" charset="0"/>
              <a:buChar char="•"/>
            </a:pPr>
            <a:r>
              <a:rPr lang="en-US" sz="1600" b="1" dirty="0"/>
              <a:t>“Flag of Convenience” </a:t>
            </a:r>
            <a:r>
              <a:rPr lang="en-US" sz="1600" dirty="0"/>
              <a:t>- many countries choose to own and operate their distribution through countries with the most efficient ports and routes instead of their own.</a:t>
            </a:r>
          </a:p>
          <a:p>
            <a:pPr marL="971550" lvl="2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971550" lvl="2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Businesses also are granted better tax incentives on their freight to utilize this method, although there are other reasons such as efficiency or convenience of location to consider as well.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39334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dd-in_Banner">
            <a:extLst>
              <a:ext uri="{FF2B5EF4-FFF2-40B4-BE49-F238E27FC236}">
                <a16:creationId xmlns:a16="http://schemas.microsoft.com/office/drawing/2014/main" id="{3469E413-BCF5-4E2F-BE4B-EB617C589F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51395"/>
            <a:ext cx="12192000" cy="640515"/>
          </a:xfrm>
          <a:prstGeom prst="rect">
            <a:avLst/>
          </a:prstGeom>
          <a:solidFill>
            <a:srgbClr val="494748">
              <a:alpha val="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32000" tIns="180000" rIns="216000" bIns="18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Microsoft Power BI</a:t>
            </a:r>
            <a:endParaRPr lang="en-IE" sz="1200" dirty="0"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Add-in_Icon" descr="Icon for Microsoft Power BI.">
            <a:extLst>
              <a:ext uri="{FF2B5EF4-FFF2-40B4-BE49-F238E27FC236}">
                <a16:creationId xmlns:a16="http://schemas.microsoft.com/office/drawing/2014/main" id="{87D43E1C-7B4D-44A2-8E6D-6786349BFB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914400" y="530365"/>
            <a:ext cx="291465" cy="291465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/>
            </p:nvGraphicFramePr>
            <p:xfrm>
              <a:off x="721012" y="1170879"/>
              <a:ext cx="10749976" cy="53357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1012" y="1170879"/>
                <a:ext cx="10749976" cy="53357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dd-in_Banner">
            <a:extLst>
              <a:ext uri="{FF2B5EF4-FFF2-40B4-BE49-F238E27FC236}">
                <a16:creationId xmlns:a16="http://schemas.microsoft.com/office/drawing/2014/main" id="{3469E413-BCF5-4E2F-BE4B-EB617C589F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51395"/>
            <a:ext cx="12192000" cy="640515"/>
          </a:xfrm>
          <a:prstGeom prst="rect">
            <a:avLst/>
          </a:prstGeom>
          <a:solidFill>
            <a:srgbClr val="494748">
              <a:alpha val="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32000" tIns="180000" rIns="216000" bIns="18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Microsoft Power BI</a:t>
            </a:r>
            <a:endParaRPr lang="en-IE" sz="1200" dirty="0"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Add-in_Icon" descr="Icon for Microsoft Power BI.">
            <a:extLst>
              <a:ext uri="{FF2B5EF4-FFF2-40B4-BE49-F238E27FC236}">
                <a16:creationId xmlns:a16="http://schemas.microsoft.com/office/drawing/2014/main" id="{87D43E1C-7B4D-44A2-8E6D-6786349BFB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914400" y="530365"/>
            <a:ext cx="291465" cy="291465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/>
            </p:nvGraphicFramePr>
            <p:xfrm>
              <a:off x="721012" y="1170879"/>
              <a:ext cx="10749976" cy="53357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1012" y="1170879"/>
                <a:ext cx="10749976" cy="53357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4870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71745-12E4-BE52-A42F-D84BBF5A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6" y="1165860"/>
            <a:ext cx="4804947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Summary/Conclusion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B2385D-969A-8BA3-A787-9FC70FC11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34149" y="932688"/>
            <a:ext cx="6557826" cy="49926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1800" dirty="0">
                <a:hlinkClick r:id="rId2"/>
              </a:rPr>
              <a:t>Flags of Convenience Dashboard</a:t>
            </a:r>
            <a:endParaRPr lang="en-US" sz="1800" dirty="0"/>
          </a:p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1800" dirty="0"/>
              <a:t>In conclusion, based on our data, it appears that due to auto-freight carriers being able to utilize flags of convenience, there is no true connection between the number of ships a country has compared to the number of ports.</a:t>
            </a:r>
          </a:p>
          <a:p>
            <a:pPr lvl="3" indent="-228600" algn="just">
              <a:buFont typeface="Arial" panose="020B0604020202020204" pitchFamily="34" charset="0"/>
              <a:buChar char="•"/>
            </a:pPr>
            <a:r>
              <a:rPr lang="en-US" sz="1200" dirty="0"/>
              <a:t>Many countries choose to operate under the guise of a different country to reap the benefits of tax incentives or locality convenience and efficiency. Stakeholders should take interest in this method to reap these benefits.</a:t>
            </a:r>
          </a:p>
          <a:p>
            <a:pPr indent="-22860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1800" dirty="0"/>
              <a:t>The datasets represented, and my work done on them, is my first step into the world of data analytics. </a:t>
            </a:r>
          </a:p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1800" dirty="0"/>
              <a:t>Ultimately, I am looking to emerge into the field of data science and have interests to pursue a path either as a data scientist or data engineer.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45702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E_NAME_PARSED_KEY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webextensions/webextension1.xml><?xml version="1.0" encoding="utf-8"?>
<we:webextension xmlns:we="http://schemas.microsoft.com/office/webextensions/webextension/2010/11" id="{37b48190-0544-44ad-9cde-4bb2454a92e5}">
  <we:reference id="WA200003233" version="2.0.0.3" store="en-US" storeType="OMEX"/>
  <we:alternateReferences/>
  <we:properties>
    <we:property name="Microsoft.Office.CampaignId" value="&quot;none&quot;"/>
    <we:property name="backgroundColor" value="&quot;rgb(255,255,255)&quot;"/>
    <we:property name="bookmark" value="&quot;H4sIAAAAAAAAA+1XUU/cOBD+KygvfVmdnMQbZ/sGuV0JHSAEJ/pQ8TCxZ3fdZuPIcehuK/77jZ0sC5QCgh5XqZeneDwZf/PNN5nkW6R021SwOYEVRu+jA2M+r8B+3oujUVTftcVZnkNeynGeMsEmE1UyRV6mcdrUbfT+W+TALtBd6LaDygck48fLUQRVdQoLv5pD1eIoatC2poZKf8Xembac7fB6FOG6qYwFH/LcgUMf9orcaU1Q4j9SOhGk01d4jtL11jNsjHXb9Shq+7sA6e6eDxYOLEztQNcU2NtyzDkKTCYcueAiTkCAt8915QaXcjNdN5byoSw3jadlX11BLdFT0Pt5t4st1GQUzaxZhQcGbiV5Tmun3YYWBZHSkuHvEIxdE00flmgxPEDolN4CLsyqAavb+6u/dK3COUc4d37rGKHtbGDMY8W2HSKcm85KPMP5bhHgXBPfp9ZQNQKkk25Vot0z871ToqwN22d6sQzBjzRlCFXIEarOBxjzI/Kh67Kv260TnwflHhnPgLM0XwqLJAvlORvd1KIg08JYLQnhfSyFqbpV/SoohelqZzcPQPCpt7peVIOQdwrrCxs1GoslWOcbpfxEMvRqooeMVWgPNqHcf2q71SeVc/oGTHq59V1Ebp9utctA5GaQ4U9k7vLab0kh8qxUiWApl5wxxKz8nTvtfKmbpzstZnH+Rr22A/Qf9ZqX6F6o4wPdNiJ19HWk2g3jaRYkkQqclzzO+ESlE8UZlFASvAHzdC2rTuG/LaAT477P/fAeH+3ze+vHCrrNEuEJQvGBPz6on3cn+++84+WNhG7zyres7JAcowMFLgxBfAnyx2vsR3J9A16CXKIKWA8drvpTtEIfQmO/bCU9fKie7lK269KfC/TxDh0Y7t+sV954DI13YL679vv335PDQgbEv9C82L4N3mxe3NF1mBglZJlIASXmKk4zxmQu/p8YT+lRjBn7XSbGK77OsK48iVh/MLZSswoW7TTPxWyczESWcH4QF5NEzHJWzCYi4fvTWfarNaZ3EWwu5vQLM2ZSjTNkOePhq+rR3B2uXWnWd/Px0RTnKVPlWHHJUjEuJ6VMXhotBNxZohXSH6K/MZ1rG5B4CnXfV02fZnjhh6EDtUK1HUA/kLn/adyqnK5/ADdlDdzODgAA&quot;"/>
    <we:property name="creatorTenantId" value="&quot;674d3e6c-45f7-42e9-938c-fcd01e3ff57c&quot;"/>
    <we:property name="datasetId" value="&quot;36c875f0-b79c-44ba-882d-c7dca96b5324&quot;"/>
    <we:property name="embedUrl" value="&quot;/reportEmbed?reportId=1cf03910-b1a6-45ad-aa25-612861147d97&amp;groupId=74de828e-be7a-400f-b4e3-327e6bbcc66c&amp;w=2&amp;config=eyJjbHVzdGVyVXJsIjoiaHR0cHM6Ly9XQUJJLVVTLUNFTlRSQUwtQS1QUklNQVJZLXJlZGlyZWN0LmFuYWx5c2lzLndpbmRvd3MubmV0IiwiZW1iZWRGZWF0dXJlcyI6eyJtb2Rlcm5FbWJlZCI6dHJ1ZSwidXNhZ2VNZXRyaWNzVk5leHQiOnRydWV9fQ%3D%3D&amp;disableSensitivityBanner=true&quot;"/>
    <we:property name="initialStateBookmark" value="&quot;H4sIAAAAAAAAA+1XwW7bOBD9lUCXXowFLdOi3Juj2kCQ2A2SRXsoggVFjm22tCiQVNbewv/eISXHSZomQdvNFuj6ZA5Hwzdv3nCkz4lUrtZ8O+drSF4nx8Z8WnP76aif9JKqs719ezobX5z+NR/PJmg2tVemcsnrz4nndgn+nXIN1yECGj9c9RKu9TlfhtWCawe9pAbrTMW1+gdaZ9zytoFdL4FNrY3lIeSl5x5C2Gt0xzWe3f9jgCdy4dU1XILwrfUCamP9ft1LXPsvQrq7F4LFAwtTea4qDBxsOeQUGKQjCpRR1k8548G+UNp3LuV2sqkt5oNZbuvAw1he80qAxANbv+D2bg817SVTa9bxgY5MgZ6Tyiu/xUWBpDg0/BmDkR3S9H4FFuIDiE6qPeDCrGtulbu/OlWVjOecwcKHrRlw19jIWMAKznURLk1jBVzA4rCIcHbI97k1WI0Iad6sS7BHZnF0jpS5uH2hlqsY/ExhhlzHHLluQoAhPUMf/F21dbt14vOg3CPjGXBW5u/CAspCBs56N7Uo0LQ0VglEeB9LYXSzrn4ISmGaytvtAxBC6k5VS90J+aCwtrBJraBYcetDo5QfUYZBTfiQsRLs8TaW+42ye31iOScvwGSQW9tF6PbxVrt0RG47Gf5E5q52YUswlmelTBkZUEEJAcjK37nTLleqfrrT+qSfv1CvHQD9R70WJHoU6/hAt/VQHW0dsXbdPJpGSQwYLEraz+hIDkaSEl7yEuF1mCcboRsJ/7aA5sZ/nfvJPT7c83vr2wq6zRLiiUIJgT88qJ9X8/Gr4Hh1I6HbvNI9KwckM/Bcch+HIHwP8sdrHEZydQNecLECGbGeeFi3pygJIYSCdukEPnwin+5ScujSnwv08Q7tGG5v1utgnPE6OJDQXeP2/ntyWIiI+BeaF/vb4MXmxR1dx4lR8ixjAw4CctkfZISInP0/MZ7SIxsS8rtMjB94O4NKBxKhem+sllPNl26S52w6TKcsSyk97hejlE1zUkxHLKXjyTT71RozuDCyYAv8hBkSIYcZkJzQ+Fb1aO4eNr40m7v5hGiS0gGR5VBSQQZsWI5KkX5vtBjwYEnWgF+I4Y9pvKu5gHNetX1Vt2nGCz8OHV5JkPsB9A2Zh4/GJJ6BYFSp4Zn+7eWy+wItjVvz7w4AAA==&quot;"/>
    <we:property name="isFiltersActionButtonVisible" value="true"/>
    <we:property name="pageDisplayName" value="&quot;Ships by Port&quot;"/>
    <we:property name="pageName" value="&quot;ReportSection&quot;"/>
    <we:property name="reportEmbeddedTime" value="&quot;2022-08-25T03:45:41.529Z&quot;"/>
    <we:property name="reportName" value="&quot;Movement Final Kevin Price&quot;"/>
    <we:property name="reportState" value="&quot;CONNECTED&quot;"/>
    <we:property name="reportUrl" value="&quot;/groups/74de828e-be7a-400f-b4e3-327e6bbcc66c/reports/1cf03910-b1a6-45ad-aa25-612861147d97/ReportSection?bookmarkGuid=b754472c-724a-40da-ab8b-08d14943d08d&amp;bookmarkUsage=1&amp;ctid=674d3e6c-45f7-42e9-938c-fcd01e3ff57c&amp;fromEntryPoint=export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30071b46-cbb2-4f1f-9f28-1bb862ccb325}">
  <we:reference id="WA200003233" version="2.0.0.3" store="en-US" storeType="OMEX"/>
  <we:alternateReferences/>
  <we:properties>
    <we:property name="Microsoft.Office.CampaignId" value="&quot;none&quot;"/>
    <we:property name="backgroundColor" value="&quot;rgb(255,255,255)&quot;"/>
    <we:property name="bookmark" value="&quot;H4sIAAAAAAAAA+1XTW/bOBD9KwFPu4CxoCTqK7fGGwPBJmk2LtLDIgdKHNlqaFFLUandwP99h5Rcu079USMLLLD1yRwOZx7fPA6pFyLKppZ8cctnQM7JhVJPM66fzjwyINW3NhomXuTRLApCFgeQsSDN0UvVplRVQ85fiOF6AuahbFoubUA0/kXCKM6jKIy91M9CSNMw4oI8DgiX8o5PrE/BZQMDUoNuVMVl+QW6EDhldAvLAYF5LZXmNtHYcAM22TO64xgBer8FiIPnpnyGMeSms95DrbTpx6kQDIqCemHqJYkI84Ba7E0368Af9rdJHbChqgwvKwRgbd/dINqLUpreJVtczmuNbLysSB25SYCQQ+AHKQ/jOKMgOBMIyyxq6/NB1bc46uLYMA+rLfsDMtJq5gL2lWva7O8W9AIX2FzQdJ4vZLyawP9/rv7sjWRDVKY06EnG07K2hg8OEl0Ovrrlm25DrOamG9Z3DBK5dIGHSrYzB2YLmmp1DvdQrAcu/xJLfqcVCsIFf/8ZqSZo6zMXJUhBbI73WoC+WLgkv5d6VXt/m4Mb4E2r4VgE+TaC23aWgT5TxVnHx3Jps2N9yLlHl9a527i/wc9eGnH1xylYRI6eSpSmR3S1xVPzhgw60DyTsGfpSi1L+3vszt5GwqOAbG17B5gBmarPQw14nkUvrV7478Qzr3KwRwFOqOOWKnfW8g7Pe7MXyBBNE6XLnMtXWH6Mie9CGaq2Mo7rbQhYqGzRiWW7Z/hJ4LPIp6ngYRoxGgY0XfeMy3kuWwHHt43TVHqrzOud/9vSfeCydXcKRr0ucXNYFbs9a0bPqpXSOj5+le4mp2zFyBrFDRguuOE2CJyC+jidI/Kc51MQDuiVgVmXohRg15fQDZscV16JTlqzmuuyWQltNfqjrKw6BuQaCvPmp/G+nExd1N3cdn3v2RpveG0dKE7+ciF59fSr3WrHe1NWE9lf4utbs1MV3kdV1urGeIzhO8KnlCY0se+I7BP2b3tduobqh1FRhCGlQeqnOYVERGz3rfq6cRwn/0OX2A757y+Qvy7Q210862a1r06MXu/q3P+f3nlIgRKfbsMp1+Zb1eHgTZ8TP0ql1Vv3iEW3Txsv057JxQmN6QB1j+6ocUbjNIE89gDPW5ZmXhbbKHtJNDA3mZq/Prg0oEFR8BgY830asiilcHq0BETI8jjLoiSgLPNDj8U/28ChNhCyn23gYBuASloKofqotBQjySfNZZLEo9AfxZHP2IU3TP14lNDhKI199u5yFP3XGoar8SYmMgP8BLd/VGuamudwx6tOuXUXyj033HuHVwLE6u2zQ0j2+5u4HEhd2X85HOHfY/sHguYC/F8QAAA=&quot;"/>
    <we:property name="creatorTenantId" value="&quot;674d3e6c-45f7-42e9-938c-fcd01e3ff57c&quot;"/>
    <we:property name="datasetId" value="&quot;36c875f0-b79c-44ba-882d-c7dca96b5324&quot;"/>
    <we:property name="embedUrl" value="&quot;/reportEmbed?reportId=1cf03910-b1a6-45ad-aa25-612861147d97&amp;groupId=74de828e-be7a-400f-b4e3-327e6bbcc66c&amp;w=2&amp;config=eyJjbHVzdGVyVXJsIjoiaHR0cHM6Ly9XQUJJLVVTLUNFTlRSQUwtQS1QUklNQVJZLXJlZGlyZWN0LmFuYWx5c2lzLndpbmRvd3MubmV0IiwiZW1iZWRGZWF0dXJlcyI6eyJtb2Rlcm5FbWJlZCI6dHJ1ZSwidXNhZ2VNZXRyaWNzVk5leHQiOnRydWV9fQ%3D%3D&amp;disableSensitivityBanner=true&quot;"/>
    <we:property name="initialStateBookmark" value="&quot;H4sIAAAAAAAAA+1X227jNhD9lUBPLWAUlEzd8pa4NhDk2niRfSiCBSWObG5oUaWobLyB/71DSl57nfqyRgoU6PrJHA5nDs8cDqlXj4u6kmx+w2bgnXrnSj3NmH468b2eV3a229vL67P7y083Z9dDNKvKCFXW3umrZ5iegHkQdcOkjYDGPx97HpPyjk3sqGCyhp5Xga5VyaT4Cq0zThndwKLnwUsllWY25NgwAzbsM7rjGHP7v/UxI8uNeIYx5Ka13kOltOnGKecUioL4YeonCQ/zPslxTd3OOpj7/W1SB2ygSsNEiQCsLYziPIrC2E+DLIQ0DSPGrb0Q0nQu2Xz4Umnc9+uSr5GbBAgZ9IN+ysI4zghwRjnCMvPK+nxQ1Q2O2jg2zMNyy0HPG2k1cwG7otRN9lcDeo4LbC6oW89Xb7ycwP9/LP/sjGRDlEYY9PTGU1FZwwcHiSx639zydbcBVnPdDes7BolcusADJZuZA7MBTTU6h3soVgOXf4Elv9MKBeGC335Bqj20dZkLAZJ7Nset5qDP5y7J70Ivax9scnANrG40HIog30Rw08wy0CeqOGn5WCxsdqyPd+qThXVuNx6s8bOTRlz9cQoWkaOn5MJ0iC42eKrfkUEHmmUSdixdqmVhf4/t2VtLeBCQjW1vAdPzpurLQAOeZ95JqxP+GX9mZQ72KMARddxQ5dZa3uF5r3cCGaBporTImXyD5ceY+EcoA9WUxnG9CQELlc1bsWz2jCDpBzQKSMpZmEaUhH2SrnrG8CWXDYfD28ZxKr1R5u3O/23pPjDZuNsDo14J3BxWxW7PmtGzbKS0jo/fpLvOKV0yskJxDYZxZpgNAsegPkzniDxn+RS4A3phYNamEBzsegHtsM5x5QVvpTWrmBb1UmjL0aUorTp63hUU5t1P472YTF3U7dy2fe/ZGq9ZZR0ITv5yLln59Kvdast7LcqJ7C7x1a3ZqgrvozJrdG18SkMaB4SQhCT2xZB9xv5tr0vXUIMwKoowJKSfBmlOIOER3X6rvm0ch8l/3yW2Rf67CxSsCvR+F8+qWe2qEyVX2zr3/6d37lOgxKfbYMq0+V51OHjX58SPUmn11j5i0e3z2su0Y3J+RGPaQ92jO2qMkjhNII99wPOWpZmfxTbKThINvJhMvbw9uKRP+kXBYqA0CEhIo5TA8dES4CHN4yyLkj6hWRD6NP7ZBva1gZD+bAN72wCU0lII5UelJR9JNqmHSRKPwmAURwGl5/4gDeJRQgajNA7o2XAU/dcahqvxOiZvBvixbf+oxtQVy+GOla1yqzaUe2649w4rOfDl22eLkOz3t+dyIHWi+3I4wL/D9jcUjDMwOhAAAA==&quot;"/>
    <we:property name="isFiltersActionButtonVisible" value="true"/>
    <we:property name="pageDisplayName" value="&quot;Ports by Country&quot;"/>
    <we:property name="pageName" value="&quot;ReportSection9dd4eff0159188d5c30c&quot;"/>
    <we:property name="reportEmbeddedTime" value="&quot;2022-08-25T03:46:47.948Z&quot;"/>
    <we:property name="reportName" value="&quot;Movement Final Kevin Price&quot;"/>
    <we:property name="reportState" value="&quot;CONNECTED&quot;"/>
    <we:property name="reportUrl" value="&quot;/groups/74de828e-be7a-400f-b4e3-327e6bbcc66c/reports/1cf03910-b1a6-45ad-aa25-612861147d97/ReportSection9dd4eff0159188d5c30c?bookmarkGuid=278c3ccf-4769-4128-b6a2-b0e96392061d&amp;bookmarkUsage=1&amp;ctid=674d3e6c-45f7-42e9-938c-fcd01e3ff57c&amp;fromEntryPoint=export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c1ddc7f-7d3a-4581-b2d3-c2340344fe21">
      <Terms xmlns="http://schemas.microsoft.com/office/infopath/2007/PartnerControls"/>
    </lcf76f155ced4ddcb4097134ff3c332f>
    <TaxCatchAll xmlns="e3e97189-6f9a-491d-ae41-1ad80b39703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0BBD1116E8644496BE93392D5B1451" ma:contentTypeVersion="12" ma:contentTypeDescription="Create a new document." ma:contentTypeScope="" ma:versionID="30ade75f5a3a8d07dba5bbff0a4c2063">
  <xsd:schema xmlns:xsd="http://www.w3.org/2001/XMLSchema" xmlns:xs="http://www.w3.org/2001/XMLSchema" xmlns:p="http://schemas.microsoft.com/office/2006/metadata/properties" xmlns:ns2="cc1ddc7f-7d3a-4581-b2d3-c2340344fe21" xmlns:ns3="e3e97189-6f9a-491d-ae41-1ad80b397037" targetNamespace="http://schemas.microsoft.com/office/2006/metadata/properties" ma:root="true" ma:fieldsID="043bfe7b9352d9e837202c9862c1a809" ns2:_="" ns3:_="">
    <xsd:import namespace="cc1ddc7f-7d3a-4581-b2d3-c2340344fe21"/>
    <xsd:import namespace="e3e97189-6f9a-491d-ae41-1ad80b39703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1ddc7f-7d3a-4581-b2d3-c2340344fe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99e726f-a111-41ad-a30a-d9242f1eca8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e97189-6f9a-491d-ae41-1ad80b39703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cb220ee-1c8a-493c-a32d-956ab4e7b429}" ma:internalName="TaxCatchAll" ma:showField="CatchAllData" ma:web="e3e97189-6f9a-491d-ae41-1ad80b39703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7AB1FA-2F28-4684-9230-02ACEB6C0B0A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b1e4d6ee-9f6f-43f8-a618-24f3d84da28f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f577acbf-5b0b-4b4f-9948-268e97f8d3a4"/>
  </ds:schemaRefs>
</ds:datastoreItem>
</file>

<file path=customXml/itemProps2.xml><?xml version="1.0" encoding="utf-8"?>
<ds:datastoreItem xmlns:ds="http://schemas.openxmlformats.org/officeDocument/2006/customXml" ds:itemID="{56D318A4-34E6-48A6-B49A-3354666EA8DC}"/>
</file>

<file path=customXml/itemProps3.xml><?xml version="1.0" encoding="utf-8"?>
<ds:datastoreItem xmlns:ds="http://schemas.openxmlformats.org/officeDocument/2006/customXml" ds:itemID="{E21AFCC0-734A-4A90-A597-A1CB34860D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1956</TotalTime>
  <Words>456</Words>
  <Application>Microsoft Office PowerPoint</Application>
  <PresentationFormat>Widescreen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Segoe UI Light</vt:lpstr>
      <vt:lpstr>Wingdings</vt:lpstr>
      <vt:lpstr>Office Theme</vt:lpstr>
      <vt:lpstr>A Convenient Method</vt:lpstr>
      <vt:lpstr>Outline</vt:lpstr>
      <vt:lpstr>About the Speaker</vt:lpstr>
      <vt:lpstr>Workflow</vt:lpstr>
      <vt:lpstr>Question to Address</vt:lpstr>
      <vt:lpstr>Hypothesis</vt:lpstr>
      <vt:lpstr>Microsoft Power BI</vt:lpstr>
      <vt:lpstr>Microsoft Power BI</vt:lpstr>
      <vt:lpstr>Summary/Conclusion</vt:lpstr>
      <vt:lpstr>Questions and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</dc:creator>
  <cp:lastModifiedBy>Kevin Price</cp:lastModifiedBy>
  <cp:revision>14</cp:revision>
  <dcterms:created xsi:type="dcterms:W3CDTF">2018-06-07T21:39:02Z</dcterms:created>
  <dcterms:modified xsi:type="dcterms:W3CDTF">2022-08-25T19:59:06Z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0x010100170BBD1116E8644496BE93392D5B1451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t-dahop@microsoft.com</vt:lpwstr>
  </property>
  <property fmtid="{D5CDD505-2E9C-101B-9397-08002B2CF9AE}" pid="6" name="MSIP_Label_f42aa342-8706-4288-bd11-ebb85995028c_SetDate">
    <vt:lpwstr>2018-06-18T13:45:27.3782680Z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